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  <p:sldMasterId id="2147483701" r:id="rId6"/>
    <p:sldMasterId id="2147483707" r:id="rId7"/>
    <p:sldMasterId id="2147483713" r:id="rId8"/>
  </p:sldMasterIdLst>
  <p:notesMasterIdLst>
    <p:notesMasterId r:id="rId12"/>
  </p:notesMasterIdLst>
  <p:handoutMasterIdLst>
    <p:handoutMasterId r:id="rId13"/>
  </p:handoutMasterIdLst>
  <p:sldIdLst>
    <p:sldId id="300" r:id="rId9"/>
    <p:sldId id="302" r:id="rId10"/>
    <p:sldId id="303" r:id="rId11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AD"/>
    <a:srgbClr val="0072BC"/>
    <a:srgbClr val="7C5C23"/>
    <a:srgbClr val="EF3F30"/>
    <a:srgbClr val="EC008C"/>
    <a:srgbClr val="ED1C24"/>
    <a:srgbClr val="A38D65"/>
    <a:srgbClr val="F6ADCD"/>
    <a:srgbClr val="AECDE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29" autoAdjust="0"/>
  </p:normalViewPr>
  <p:slideViewPr>
    <p:cSldViewPr snapToGrid="0" snapToObjects="1">
      <p:cViewPr varScale="1">
        <p:scale>
          <a:sx n="65" d="100"/>
          <a:sy n="65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11338D9E-1C52-4B0A-B2B0-3848E5E5F137}" type="datetime1">
              <a:rPr lang="en-GB"/>
              <a:pPr/>
              <a:t>10/04/2017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6A19901B-E3FA-438E-A557-44B85C3A31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8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EBDC-7877-472D-8E1E-C42A472DE1A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9DEE4-28EC-40B5-853F-D291FBC64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5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9DEE4-28EC-40B5-853F-D291FBC64C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You can adapt and change to suit your local area and priorities - f</a:t>
            </a:r>
            <a:r>
              <a:rPr lang="en-GB" dirty="0" smtClean="0"/>
              <a:t>eel </a:t>
            </a:r>
            <a:r>
              <a:rPr lang="en-GB" dirty="0" smtClean="0"/>
              <a:t>free to add arrows, change arrows,</a:t>
            </a:r>
            <a:r>
              <a:rPr lang="en-GB" baseline="0" dirty="0" smtClean="0"/>
              <a:t> focus on girls or focus on volunteers.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9DEE4-28EC-40B5-853F-D291FBC64C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6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5087C7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56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5268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7C5C23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A38D65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0"/>
          </p:nvPr>
        </p:nvSpPr>
        <p:spPr>
          <a:xfrm>
            <a:off x="4724548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A38D65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11"/>
          </p:nvPr>
        </p:nvSpPr>
        <p:spPr>
          <a:xfrm>
            <a:off x="4724548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3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76906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7C5C23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701890" y="1104792"/>
            <a:ext cx="4108848" cy="45300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792"/>
            <a:ext cx="4062974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A38D65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554"/>
            <a:ext cx="4062974" cy="3890261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77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7C5C23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3388" y="1077913"/>
            <a:ext cx="8386762" cy="4589462"/>
          </a:xfrm>
        </p:spPr>
        <p:txBody>
          <a:bodyPr rtlCol="0">
            <a:normAutofit/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991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">
    <p:bg>
      <p:bgPr>
        <a:blipFill dpi="0" rotWithShape="1">
          <a:blip r:embed="rId2">
            <a:lum/>
          </a:blip>
          <a:srcRect/>
          <a:stretch>
            <a:fillRect t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0072BC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0072BC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2340000" cy="11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111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calised">
    <p:bg>
      <p:bgPr>
        <a:blipFill dpi="0" rotWithShape="1">
          <a:blip r:embed="rId2">
            <a:lum/>
          </a:blip>
          <a:srcRect/>
          <a:stretch>
            <a:fillRect t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0072BC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0072BC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3388" y="432000"/>
            <a:ext cx="2340000" cy="1177200"/>
          </a:xfrm>
        </p:spPr>
        <p:txBody>
          <a:bodyPr rtlCol="0">
            <a:normAutofit/>
          </a:bodyPr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local logo</a:t>
            </a:r>
          </a:p>
        </p:txBody>
      </p:sp>
    </p:spTree>
    <p:extLst>
      <p:ext uri="{BB962C8B-B14F-4D97-AF65-F5344CB8AC3E}">
        <p14:creationId xmlns:p14="http://schemas.microsoft.com/office/powerpoint/2010/main" val="230054251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72BC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3832" y="1084661"/>
            <a:ext cx="8386914" cy="455015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13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5268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72BC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ED1C24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0"/>
          </p:nvPr>
        </p:nvSpPr>
        <p:spPr>
          <a:xfrm>
            <a:off x="4724548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ED1C24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11"/>
          </p:nvPr>
        </p:nvSpPr>
        <p:spPr>
          <a:xfrm>
            <a:off x="4724548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91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76906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72BC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701890" y="1104792"/>
            <a:ext cx="4108848" cy="45300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792"/>
            <a:ext cx="4062974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ED1C24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554"/>
            <a:ext cx="4062974" cy="3890261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07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72BC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3388" y="1077913"/>
            <a:ext cx="8386762" cy="4589462"/>
          </a:xfrm>
        </p:spPr>
        <p:txBody>
          <a:bodyPr rtlCol="0">
            <a:normAutofit/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76949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">
    <p:bg>
      <p:bgPr>
        <a:blipFill dpi="0" rotWithShape="1">
          <a:blip r:embed="rId2">
            <a:lum/>
          </a:blip>
          <a:srcRect/>
          <a:stretch>
            <a:fillRect t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009DAD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009DAD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2340000" cy="11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921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cali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7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calised">
    <p:bg>
      <p:bgPr>
        <a:blipFill dpi="0" rotWithShape="1">
          <a:blip r:embed="rId2">
            <a:lum/>
          </a:blip>
          <a:srcRect/>
          <a:stretch>
            <a:fillRect t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009DAD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009DAD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3388" y="432000"/>
            <a:ext cx="2340000" cy="1177200"/>
          </a:xfrm>
        </p:spPr>
        <p:txBody>
          <a:bodyPr rtlCol="0">
            <a:normAutofit/>
          </a:bodyPr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local logo</a:t>
            </a:r>
          </a:p>
        </p:txBody>
      </p:sp>
    </p:spTree>
    <p:extLst>
      <p:ext uri="{BB962C8B-B14F-4D97-AF65-F5344CB8AC3E}">
        <p14:creationId xmlns:p14="http://schemas.microsoft.com/office/powerpoint/2010/main" val="216303152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9DAD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3832" y="1084661"/>
            <a:ext cx="8386914" cy="455015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98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5268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9DAD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EC008C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0"/>
          </p:nvPr>
        </p:nvSpPr>
        <p:spPr>
          <a:xfrm>
            <a:off x="4724548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EC008C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11"/>
          </p:nvPr>
        </p:nvSpPr>
        <p:spPr>
          <a:xfrm>
            <a:off x="4724548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19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76906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9DAD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701890" y="1104792"/>
            <a:ext cx="4108848" cy="45300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792"/>
            <a:ext cx="4062974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EC008C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554"/>
            <a:ext cx="4062974" cy="3890261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076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009DAD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3388" y="1077913"/>
            <a:ext cx="8386762" cy="4589462"/>
          </a:xfrm>
        </p:spPr>
        <p:txBody>
          <a:bodyPr rtlCol="0">
            <a:normAutofit/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16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FF0000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3832" y="1084661"/>
            <a:ext cx="8386914" cy="455015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4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5268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FF0000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00AEEF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0"/>
          </p:nvPr>
        </p:nvSpPr>
        <p:spPr>
          <a:xfrm>
            <a:off x="4724548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00AEEF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11"/>
          </p:nvPr>
        </p:nvSpPr>
        <p:spPr>
          <a:xfrm>
            <a:off x="4724548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87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76906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EF3F30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701890" y="1104792"/>
            <a:ext cx="4108848" cy="45300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792"/>
            <a:ext cx="4062974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rgbClr val="00AEEF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554"/>
            <a:ext cx="4062974" cy="3890261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0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EF3F30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3388" y="1077913"/>
            <a:ext cx="8386762" cy="4589462"/>
          </a:xfrm>
        </p:spPr>
        <p:txBody>
          <a:bodyPr rtlCol="0">
            <a:normAutofit/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723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">
    <p:bg>
      <p:bgPr>
        <a:blipFill dpi="0" rotWithShape="1">
          <a:blip r:embed="rId2">
            <a:lum/>
          </a:blip>
          <a:srcRect/>
          <a:stretch>
            <a:fillRect t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7C5C23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7C5C23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1999"/>
            <a:ext cx="2340000" cy="11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2705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calised">
    <p:bg>
      <p:bgPr>
        <a:blipFill dpi="0" rotWithShape="1">
          <a:blip r:embed="rId2">
            <a:lum/>
          </a:blip>
          <a:srcRect/>
          <a:stretch>
            <a:fillRect t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rgbClr val="7C5C23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7C5C23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3388" y="432000"/>
            <a:ext cx="2340000" cy="1177200"/>
          </a:xfrm>
        </p:spPr>
        <p:txBody>
          <a:bodyPr rtlCol="0">
            <a:normAutofit/>
          </a:bodyPr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noProof="0" dirty="0"/>
              <a:t>Click icon to add local logo</a:t>
            </a:r>
          </a:p>
        </p:txBody>
      </p:sp>
    </p:spTree>
    <p:extLst>
      <p:ext uri="{BB962C8B-B14F-4D97-AF65-F5344CB8AC3E}">
        <p14:creationId xmlns:p14="http://schemas.microsoft.com/office/powerpoint/2010/main" val="33094351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7C5C23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3832" y="1084661"/>
            <a:ext cx="8386914" cy="455015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7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789C-77D4-4FC7-A670-EAE608B4CC0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CB0E-AB3E-44DB-9542-715324006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789C-77D4-4FC7-A670-EAE608B4CC0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CB0E-AB3E-44DB-9542-715324006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6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789C-77D4-4FC7-A670-EAE608B4CC0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CB0E-AB3E-44DB-9542-715324006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7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789C-77D4-4FC7-A670-EAE608B4CC0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CB0E-AB3E-44DB-9542-715324006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76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rebuchet MS" panose="020B0603020202020204" pitchFamily="34" charset="0"/>
              </a:rPr>
              <a:t>Scouting </a:t>
            </a:r>
            <a:r>
              <a:rPr lang="en-GB" sz="3600" dirty="0" err="1">
                <a:latin typeface="Trebuchet MS" panose="020B0603020202020204" pitchFamily="34" charset="0"/>
              </a:rPr>
              <a:t>Nederlands</a:t>
            </a:r>
            <a:r>
              <a:rPr lang="en-GB" sz="3600" dirty="0">
                <a:latin typeface="Trebuchet MS" panose="020B0603020202020204" pitchFamily="34" charset="0"/>
              </a:rPr>
              <a:t> – </a:t>
            </a:r>
            <a:r>
              <a:rPr lang="en-GB" sz="3600" dirty="0" smtClean="0">
                <a:latin typeface="Trebuchet MS" panose="020B0603020202020204" pitchFamily="34" charset="0"/>
              </a:rPr>
              <a:t>mapping </a:t>
            </a:r>
            <a:r>
              <a:rPr lang="en-GB" sz="3600" dirty="0">
                <a:latin typeface="Trebuchet MS" panose="020B0603020202020204" pitchFamily="34" charset="0"/>
              </a:rPr>
              <a:t>the unit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20" y="708887"/>
            <a:ext cx="8490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Scouting </a:t>
            </a:r>
            <a:r>
              <a:rPr lang="en-GB" sz="1400" dirty="0" err="1">
                <a:latin typeface="Trebuchet MS" panose="020B0603020202020204" pitchFamily="34" charset="0"/>
              </a:rPr>
              <a:t>Nederlands</a:t>
            </a:r>
            <a:r>
              <a:rPr lang="en-GB" sz="1400" dirty="0">
                <a:latin typeface="Trebuchet MS" panose="020B0603020202020204" pitchFamily="34" charset="0"/>
              </a:rPr>
              <a:t> ran a growth project which gave this </a:t>
            </a:r>
            <a:r>
              <a:rPr lang="en-GB" sz="1400" dirty="0" smtClean="0">
                <a:latin typeface="Trebuchet MS" panose="020B0603020202020204" pitchFamily="34" charset="0"/>
              </a:rPr>
              <a:t>simple </a:t>
            </a:r>
            <a:r>
              <a:rPr lang="en-GB" sz="1400" dirty="0">
                <a:latin typeface="Trebuchet MS" panose="020B0603020202020204" pitchFamily="34" charset="0"/>
              </a:rPr>
              <a:t>tool to local </a:t>
            </a:r>
            <a:r>
              <a:rPr lang="en-GB" sz="1400" dirty="0" smtClean="0">
                <a:latin typeface="Trebuchet MS" panose="020B0603020202020204" pitchFamily="34" charset="0"/>
              </a:rPr>
              <a:t>Leaders </a:t>
            </a:r>
            <a:r>
              <a:rPr lang="en-GB" sz="1400" dirty="0">
                <a:latin typeface="Trebuchet MS" panose="020B0603020202020204" pitchFamily="34" charset="0"/>
              </a:rPr>
              <a:t>to enable them to understand where </a:t>
            </a:r>
            <a:r>
              <a:rPr lang="en-GB" sz="1400" dirty="0">
                <a:latin typeface="Trebuchet MS" panose="020B0603020202020204" pitchFamily="34" charset="0"/>
              </a:rPr>
              <a:t>y</a:t>
            </a:r>
            <a:r>
              <a:rPr lang="en-GB" sz="1400" dirty="0" smtClean="0">
                <a:latin typeface="Trebuchet MS" panose="020B0603020202020204" pitchFamily="34" charset="0"/>
              </a:rPr>
              <a:t>oung </a:t>
            </a:r>
            <a:r>
              <a:rPr lang="en-GB" sz="1400" dirty="0" smtClean="0">
                <a:latin typeface="Trebuchet MS" panose="020B0603020202020204" pitchFamily="34" charset="0"/>
              </a:rPr>
              <a:t>people </a:t>
            </a:r>
            <a:r>
              <a:rPr lang="en-GB" sz="1400" dirty="0">
                <a:latin typeface="Trebuchet MS" panose="020B0603020202020204" pitchFamily="34" charset="0"/>
              </a:rPr>
              <a:t>were coming from </a:t>
            </a:r>
            <a:r>
              <a:rPr lang="en-GB" sz="1400" dirty="0" smtClean="0">
                <a:latin typeface="Trebuchet MS" panose="020B0603020202020204" pitchFamily="34" charset="0"/>
              </a:rPr>
              <a:t>and who was leaving, </a:t>
            </a:r>
            <a:r>
              <a:rPr lang="en-GB" sz="1400" dirty="0">
                <a:latin typeface="Trebuchet MS" panose="020B0603020202020204" pitchFamily="34" charset="0"/>
              </a:rPr>
              <a:t>but also where there may be potential for </a:t>
            </a:r>
            <a:r>
              <a:rPr lang="en-GB" sz="1400" dirty="0" smtClean="0">
                <a:latin typeface="Trebuchet MS" panose="020B0603020202020204" pitchFamily="34" charset="0"/>
              </a:rPr>
              <a:t>opening new groups. </a:t>
            </a:r>
            <a:r>
              <a:rPr lang="en-GB" sz="1400" dirty="0">
                <a:latin typeface="Trebuchet MS" panose="020B0603020202020204" pitchFamily="34" charset="0"/>
              </a:rPr>
              <a:t>It also helped </a:t>
            </a:r>
            <a:r>
              <a:rPr lang="en-GB" sz="1400" dirty="0" smtClean="0">
                <a:latin typeface="Trebuchet MS" panose="020B0603020202020204" pitchFamily="34" charset="0"/>
              </a:rPr>
              <a:t>identify groups in need of support to stay open.  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6550" y="3068894"/>
            <a:ext cx="3619500" cy="1714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Anywhere unit</a:t>
            </a:r>
          </a:p>
          <a:p>
            <a:pPr algn="ctr"/>
            <a:r>
              <a:rPr lang="en-GB" dirty="0" smtClean="0">
                <a:latin typeface="Trebuchet MS" panose="020B0603020202020204" pitchFamily="34" charset="0"/>
              </a:rPr>
              <a:t>Anywhere </a:t>
            </a:r>
            <a:r>
              <a:rPr lang="en-GB" dirty="0">
                <a:latin typeface="Trebuchet MS" panose="020B0603020202020204" pitchFamily="34" charset="0"/>
              </a:rPr>
              <a:t>Division</a:t>
            </a:r>
          </a:p>
          <a:p>
            <a:pPr algn="ctr"/>
            <a:r>
              <a:rPr lang="en-GB" dirty="0" smtClean="0">
                <a:latin typeface="Trebuchet MS" panose="020B0603020202020204" pitchFamily="34" charset="0"/>
              </a:rPr>
              <a:t>Date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3212850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New members 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6050" y="3212850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Members 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6550" y="5378607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Moving 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6550" y="1997763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Moving IN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914400" y="3695700"/>
            <a:ext cx="173355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6623958" y="3695700"/>
            <a:ext cx="173355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4214812" y="2080278"/>
            <a:ext cx="942975" cy="514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4214811" y="5121433"/>
            <a:ext cx="942975" cy="514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550" y="2525771"/>
            <a:ext cx="3619500" cy="17145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Anywhere Guide unit</a:t>
            </a:r>
          </a:p>
          <a:p>
            <a:pPr algn="ctr"/>
            <a:r>
              <a:rPr lang="en-GB" dirty="0" smtClean="0">
                <a:latin typeface="Trebuchet MS" panose="020B0603020202020204" pitchFamily="34" charset="0"/>
              </a:rPr>
              <a:t>Date</a:t>
            </a:r>
            <a:endParaRPr lang="en-GB" dirty="0">
              <a:latin typeface="Trebuchet MS" panose="020B0603020202020204" pitchFamily="34" charset="0"/>
            </a:endParaRP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31 Guides</a:t>
            </a:r>
          </a:p>
        </p:txBody>
      </p:sp>
      <p:sp>
        <p:nvSpPr>
          <p:cNvPr id="3" name="Right Arrow 2"/>
          <p:cNvSpPr/>
          <p:nvPr/>
        </p:nvSpPr>
        <p:spPr>
          <a:xfrm rot="5400000">
            <a:off x="5262166" y="4177109"/>
            <a:ext cx="1534316" cy="201929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None old enough for The Senior Section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705600" y="2344796"/>
            <a:ext cx="2305050" cy="1038225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6 leaving Girlguiding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3186072"/>
            <a:ext cx="2647950" cy="103822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3 New to Guiding (via Join Us)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99" y="1321751"/>
            <a:ext cx="23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New members </a:t>
            </a:r>
            <a:r>
              <a:rPr lang="en-GB" b="1" dirty="0" smtClean="0">
                <a:latin typeface="Trebuchet MS" panose="020B0603020202020204" pitchFamily="34" charset="0"/>
              </a:rPr>
              <a:t>in (6)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783416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Members out (10)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865" y="5134265"/>
            <a:ext cx="199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Moving </a:t>
            </a:r>
            <a:r>
              <a:rPr lang="en-GB" b="1" dirty="0" smtClean="0">
                <a:latin typeface="Trebuchet MS" panose="020B0603020202020204" pitchFamily="34" charset="0"/>
              </a:rPr>
              <a:t>ON (2)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3075" y="969326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Moving </a:t>
            </a:r>
            <a:r>
              <a:rPr lang="en-GB" b="1" dirty="0" smtClean="0">
                <a:latin typeface="Trebuchet MS" panose="020B0603020202020204" pitchFamily="34" charset="0"/>
              </a:rPr>
              <a:t>IN (7)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2909492" y="4177109"/>
            <a:ext cx="1534316" cy="2019299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2 transfer to another Guide unit in the Division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838950" y="3383021"/>
            <a:ext cx="2305050" cy="1273055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4 Brownies not transitioning successfully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3823892" y="381676"/>
            <a:ext cx="1534316" cy="2495549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7 Brownies moving up successfully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6200" y="2062162"/>
            <a:ext cx="2647950" cy="103822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3 New to Guiding (via  Guides bringing friends)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250" y="76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Example of the tool </a:t>
            </a:r>
            <a:r>
              <a:rPr lang="en-GB" sz="3600" dirty="0">
                <a:latin typeface="Trebuchet MS" panose="020B0603020202020204" pitchFamily="34" charset="0"/>
              </a:rPr>
              <a:t>in </a:t>
            </a:r>
            <a:r>
              <a:rPr lang="en-GB" sz="3600" dirty="0" smtClean="0">
                <a:latin typeface="Trebuchet MS" panose="020B0603020202020204" pitchFamily="34" charset="0"/>
              </a:rPr>
              <a:t>practice for a unit</a:t>
            </a:r>
            <a:endParaRPr lang="en-GB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550" y="2525771"/>
            <a:ext cx="3619500" cy="17145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Anywhere unit</a:t>
            </a:r>
            <a:endParaRPr lang="en-GB" dirty="0">
              <a:latin typeface="Trebuchet MS" panose="020B0603020202020204" pitchFamily="34" charset="0"/>
            </a:endParaRPr>
          </a:p>
          <a:p>
            <a:pPr algn="ctr"/>
            <a:r>
              <a:rPr lang="en-GB" dirty="0" smtClean="0">
                <a:latin typeface="Trebuchet MS" panose="020B0603020202020204" pitchFamily="34" charset="0"/>
              </a:rPr>
              <a:t>Date</a:t>
            </a:r>
            <a:endParaRPr lang="en-GB" dirty="0">
              <a:latin typeface="Trebuchet MS" panose="020B0603020202020204" pitchFamily="34" charset="0"/>
            </a:endParaRPr>
          </a:p>
          <a:p>
            <a:pPr algn="ctr"/>
            <a:endParaRPr lang="en-GB" dirty="0">
              <a:latin typeface="Trebuchet MS" panose="020B0603020202020204" pitchFamily="34" charset="0"/>
            </a:endParaRPr>
          </a:p>
          <a:p>
            <a:pPr algn="ctr"/>
            <a:r>
              <a:rPr lang="en-GB" dirty="0" smtClean="0">
                <a:latin typeface="Trebuchet MS" panose="020B0603020202020204" pitchFamily="34" charset="0"/>
              </a:rPr>
              <a:t>? </a:t>
            </a:r>
            <a:r>
              <a:rPr lang="en-GB" dirty="0">
                <a:latin typeface="Trebuchet MS" panose="020B0603020202020204" pitchFamily="34" charset="0"/>
              </a:rPr>
              <a:t>g</a:t>
            </a:r>
            <a:r>
              <a:rPr lang="en-GB" dirty="0" smtClean="0">
                <a:latin typeface="Trebuchet MS" panose="020B0603020202020204" pitchFamily="34" charset="0"/>
              </a:rPr>
              <a:t>irls and young women</a:t>
            </a:r>
          </a:p>
          <a:p>
            <a:pPr algn="ctr"/>
            <a:r>
              <a:rPr lang="en-GB" dirty="0" smtClean="0">
                <a:latin typeface="Trebuchet MS" panose="020B0603020202020204" pitchFamily="34" charset="0"/>
              </a:rPr>
              <a:t>? volunteers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705600" y="1543049"/>
            <a:ext cx="2305050" cy="1038225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? </a:t>
            </a:r>
            <a:r>
              <a:rPr lang="en-GB" sz="1400" dirty="0" smtClean="0">
                <a:latin typeface="Trebuchet MS" panose="020B0603020202020204" pitchFamily="34" charset="0"/>
              </a:rPr>
              <a:t>girls </a:t>
            </a:r>
            <a:r>
              <a:rPr lang="en-GB" sz="1400" dirty="0" smtClean="0">
                <a:latin typeface="Trebuchet MS" panose="020B0603020202020204" pitchFamily="34" charset="0"/>
              </a:rPr>
              <a:t>leaving </a:t>
            </a:r>
            <a:r>
              <a:rPr lang="en-GB" sz="1400" dirty="0">
                <a:latin typeface="Trebuchet MS" panose="020B0603020202020204" pitchFamily="34" charset="0"/>
              </a:rPr>
              <a:t>Girlguiding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3186072"/>
            <a:ext cx="2647950" cy="103822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? </a:t>
            </a:r>
            <a:r>
              <a:rPr lang="en-GB" sz="1400" dirty="0" smtClean="0">
                <a:latin typeface="Trebuchet MS" panose="020B0603020202020204" pitchFamily="34" charset="0"/>
              </a:rPr>
              <a:t>volunteers </a:t>
            </a:r>
            <a:r>
              <a:rPr lang="en-GB" sz="1400" dirty="0" smtClean="0">
                <a:latin typeface="Trebuchet MS" panose="020B0603020202020204" pitchFamily="34" charset="0"/>
              </a:rPr>
              <a:t>new </a:t>
            </a:r>
            <a:r>
              <a:rPr lang="en-GB" sz="1400" dirty="0">
                <a:latin typeface="Trebuchet MS" panose="020B0603020202020204" pitchFamily="34" charset="0"/>
              </a:rPr>
              <a:t>to </a:t>
            </a:r>
            <a:r>
              <a:rPr lang="en-GB" sz="1400" dirty="0" smtClean="0">
                <a:latin typeface="Trebuchet MS" panose="020B0603020202020204" pitchFamily="34" charset="0"/>
              </a:rPr>
              <a:t>Guiding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1692830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JOINING IN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504270"/>
            <a:ext cx="160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MOVING OUT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2574" y="5437302"/>
            <a:ext cx="14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MOVING ON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261" y="862292"/>
            <a:ext cx="16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MOVING UP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3704828" y="4027718"/>
            <a:ext cx="1534316" cy="225742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? moving up </a:t>
            </a:r>
            <a:r>
              <a:rPr lang="en-GB" sz="1400" dirty="0" smtClean="0">
                <a:latin typeface="Trebuchet MS" panose="020B0603020202020204" pitchFamily="34" charset="0"/>
              </a:rPr>
              <a:t>to next section successfully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705600" y="2746492"/>
            <a:ext cx="2305050" cy="1273055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?</a:t>
            </a:r>
            <a:r>
              <a:rPr lang="en-GB" sz="1400" dirty="0" smtClean="0">
                <a:latin typeface="Trebuchet MS" panose="020B0603020202020204" pitchFamily="34" charset="0"/>
              </a:rPr>
              <a:t> </a:t>
            </a:r>
            <a:r>
              <a:rPr lang="en-GB" sz="1400" dirty="0" smtClean="0">
                <a:latin typeface="Trebuchet MS" panose="020B0603020202020204" pitchFamily="34" charset="0"/>
              </a:rPr>
              <a:t>girls</a:t>
            </a:r>
            <a:r>
              <a:rPr lang="en-GB" sz="1400" dirty="0" smtClean="0">
                <a:latin typeface="Trebuchet MS" panose="020B0603020202020204" pitchFamily="34" charset="0"/>
              </a:rPr>
              <a:t> </a:t>
            </a:r>
            <a:r>
              <a:rPr lang="en-GB" sz="1400" dirty="0">
                <a:latin typeface="Trebuchet MS" panose="020B0603020202020204" pitchFamily="34" charset="0"/>
              </a:rPr>
              <a:t>not transitioning successfully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3823892" y="381676"/>
            <a:ext cx="1534316" cy="2495549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? </a:t>
            </a:r>
            <a:r>
              <a:rPr lang="en-GB" sz="1400" dirty="0" smtClean="0">
                <a:latin typeface="Trebuchet MS" panose="020B0603020202020204" pitchFamily="34" charset="0"/>
              </a:rPr>
              <a:t>moving </a:t>
            </a:r>
            <a:r>
              <a:rPr lang="en-GB" sz="1400" dirty="0">
                <a:latin typeface="Trebuchet MS" panose="020B0603020202020204" pitchFamily="34" charset="0"/>
              </a:rPr>
              <a:t>up </a:t>
            </a:r>
            <a:r>
              <a:rPr lang="en-GB" sz="1400" dirty="0" smtClean="0">
                <a:latin typeface="Trebuchet MS" panose="020B0603020202020204" pitchFamily="34" charset="0"/>
              </a:rPr>
              <a:t>to next section successfully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6200" y="2062162"/>
            <a:ext cx="2647950" cy="103822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? </a:t>
            </a:r>
            <a:r>
              <a:rPr lang="en-GB" sz="1400" dirty="0" smtClean="0">
                <a:latin typeface="Trebuchet MS" panose="020B0603020202020204" pitchFamily="34" charset="0"/>
              </a:rPr>
              <a:t>girls </a:t>
            </a:r>
            <a:r>
              <a:rPr lang="en-GB" sz="1400" dirty="0" smtClean="0">
                <a:latin typeface="Trebuchet MS" panose="020B0603020202020204" pitchFamily="34" charset="0"/>
              </a:rPr>
              <a:t>new </a:t>
            </a:r>
            <a:r>
              <a:rPr lang="en-GB" sz="1400" dirty="0">
                <a:latin typeface="Trebuchet MS" panose="020B0603020202020204" pitchFamily="34" charset="0"/>
              </a:rPr>
              <a:t>to </a:t>
            </a:r>
            <a:r>
              <a:rPr lang="en-GB" sz="1400" dirty="0" smtClean="0">
                <a:latin typeface="Trebuchet MS" panose="020B0603020202020204" pitchFamily="34" charset="0"/>
              </a:rPr>
              <a:t>Guiding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" y="76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Blank template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05600" y="4063663"/>
            <a:ext cx="2305050" cy="1273055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?</a:t>
            </a:r>
            <a:r>
              <a:rPr lang="en-GB" sz="1400" dirty="0" smtClean="0">
                <a:latin typeface="Trebuchet MS" panose="020B0603020202020204" pitchFamily="34" charset="0"/>
              </a:rPr>
              <a:t> </a:t>
            </a:r>
            <a:r>
              <a:rPr lang="en-GB" sz="1400" dirty="0" smtClean="0">
                <a:latin typeface="Trebuchet MS" panose="020B0603020202020204" pitchFamily="34" charset="0"/>
              </a:rPr>
              <a:t>Volunteers left Girlguiding</a:t>
            </a:r>
            <a:endParaRPr lang="en-GB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71689"/>
      </p:ext>
    </p:extLst>
  </p:cSld>
  <p:clrMapOvr>
    <a:masterClrMapping/>
  </p:clrMapOvr>
</p:sld>
</file>

<file path=ppt/theme/theme1.xml><?xml version="1.0" encoding="utf-8"?>
<a:theme xmlns:a="http://schemas.openxmlformats.org/drawingml/2006/main" name="KeyMessagePresentation">
  <a:themeElements>
    <a:clrScheme name="Girlguiding">
      <a:dk1>
        <a:sysClr val="windowText" lastClr="000000"/>
      </a:dk1>
      <a:lt1>
        <a:sysClr val="window" lastClr="FFFFFF"/>
      </a:lt1>
      <a:dk2>
        <a:srgbClr val="5087C7"/>
      </a:dk2>
      <a:lt2>
        <a:srgbClr val="C40063"/>
      </a:lt2>
      <a:accent1>
        <a:srgbClr val="EF4130"/>
      </a:accent1>
      <a:accent2>
        <a:srgbClr val="FFD400"/>
      </a:accent2>
      <a:accent3>
        <a:srgbClr val="009DAD"/>
      </a:accent3>
      <a:accent4>
        <a:srgbClr val="8B52A1"/>
      </a:accent4>
      <a:accent5>
        <a:srgbClr val="F78E1E"/>
      </a:accent5>
      <a:accent6>
        <a:srgbClr val="72BF44"/>
      </a:accent6>
      <a:hlink>
        <a:srgbClr val="004382"/>
      </a:hlink>
      <a:folHlink>
        <a:srgbClr val="00A5C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ainb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own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u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 Senior 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9F2B3C75D71489957A7D3CEB31606" ma:contentTypeVersion="0" ma:contentTypeDescription="Create a new document." ma:contentTypeScope="" ma:versionID="46d42b596677feabb9d47fce4d0375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A189D-784D-4786-9E28-06CEB85B59DE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1F6E5E8-EA6A-4AE4-A53A-2CC4A54A3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269A8-174D-4E76-8DD1-6BBB09B6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KeyMessagePresentation</Template>
  <TotalTime>3484</TotalTime>
  <Words>248</Words>
  <Application>Microsoft Office PowerPoint</Application>
  <PresentationFormat>On-screen Show (4:3)</PresentationFormat>
  <Paragraphs>44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KeyMessagePresentation</vt:lpstr>
      <vt:lpstr>Rainbows</vt:lpstr>
      <vt:lpstr>Brownies</vt:lpstr>
      <vt:lpstr>Guides</vt:lpstr>
      <vt:lpstr>The Senior Section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Sanders</dc:creator>
  <cp:lastModifiedBy>Lynne Woolley</cp:lastModifiedBy>
  <cp:revision>148</cp:revision>
  <cp:lastPrinted>2015-09-24T14:24:29Z</cp:lastPrinted>
  <dcterms:created xsi:type="dcterms:W3CDTF">2015-04-13T10:01:45Z</dcterms:created>
  <dcterms:modified xsi:type="dcterms:W3CDTF">2017-04-10T22:17:33Z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0x010100EAA9F2B3C75D71489957A7D3CEB31606</vt:lpwstr>
  </property>
</Properties>
</file>